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tiff" ContentType="image/tif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75" r:id="rId1"/>
  </p:sldMasterIdLst>
  <p:notesMasterIdLst>
    <p:notesMasterId r:id="rId2"/>
  </p:notesMasterIdLst>
  <p:sldIdLst>
    <p:sldId id="326" r:id="rId3"/>
    <p:sldId id="399" r:id="rId4"/>
    <p:sldId id="285" r:id="rId5"/>
    <p:sldId id="264" r:id="rId6"/>
    <p:sldId id="402" r:id="rId7"/>
    <p:sldId id="403" r:id="rId8"/>
    <p:sldId id="400" r:id="rId9"/>
    <p:sldId id="423" r:id="rId10"/>
    <p:sldId id="416" r:id="rId11"/>
    <p:sldId id="415" r:id="rId12"/>
    <p:sldId id="404" r:id="rId13"/>
    <p:sldId id="408" r:id="rId14"/>
    <p:sldId id="429" r:id="rId15"/>
    <p:sldId id="417" r:id="rId16"/>
    <p:sldId id="424" r:id="rId17"/>
    <p:sldId id="428" r:id="rId18"/>
    <p:sldId id="420" r:id="rId19"/>
    <p:sldId id="426" r:id="rId20"/>
    <p:sldId id="409" r:id="rId21"/>
    <p:sldId id="427" r:id="rId22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lvl="1" indent="-1130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lvl="2" indent="-227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lvl="3" indent="-3416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lvl="4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189" autoAdjust="0"/>
    <p:restoredTop sz="96196" autoAdjust="0"/>
  </p:normalViewPr>
  <p:slideViewPr>
    <p:cSldViewPr snapToGrid="0" showGuides="1">
      <p:cViewPr varScale="1">
        <p:scale>
          <a:sx n="100" d="100"/>
          <a:sy n="100" d="100"/>
        </p:scale>
        <p:origin x="96" y="390"/>
      </p:cViewPr>
      <p:guideLst>
        <p:guide orient="horz" pos="1620"/>
        <p:guide pos="2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3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787570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97625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8064852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tiff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新课导入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5988BA68-5F7A-1644-900B-F9CEE7A18838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BE041532-D9D9-DE4B-B0AF-293CEEC492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6472" y="4062412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63828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08723383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74721417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1BDF386F-9143-D844-8AAC-1A52BDD9F3BE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E5BD69C-DAFB-414A-BCCA-FEB75539AD8E}"/>
              </a:ext>
            </a:extLst>
          </p:cNvPr>
          <p:cNvGrpSpPr/>
          <p:nvPr userDrawn="1"/>
        </p:nvGrpSpPr>
        <p:grpSpPr>
          <a:xfrm>
            <a:off x="610036" y="512260"/>
            <a:ext cx="1389554" cy="442913"/>
            <a:chOff x="784136" y="702469"/>
            <a:chExt cx="1852738" cy="590550"/>
          </a:xfrm>
          <a:solidFill>
            <a:srgbClr val="00B050"/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EFC56D5F-02BD-6843-8C59-9B3048C4CE26}"/>
                </a:ext>
              </a:extLst>
            </p:cNvPr>
            <p:cNvSpPr/>
            <p:nvPr/>
          </p:nvSpPr>
          <p:spPr>
            <a:xfrm>
              <a:off x="894552" y="702469"/>
              <a:ext cx="1742322" cy="590550"/>
            </a:xfrm>
            <a:prstGeom prst="parallelogram">
              <a:avLst>
                <a:gd name="adj" fmla="val 21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2C3466A-09E3-4844-AA40-B864A0D52422}"/>
                </a:ext>
              </a:extLst>
            </p:cNvPr>
            <p:cNvSpPr/>
            <p:nvPr/>
          </p:nvSpPr>
          <p:spPr>
            <a:xfrm>
              <a:off x="837003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EBBA2B59-22D1-7442-9735-532EBE6ADCA6}"/>
                </a:ext>
              </a:extLst>
            </p:cNvPr>
            <p:cNvSpPr/>
            <p:nvPr/>
          </p:nvSpPr>
          <p:spPr>
            <a:xfrm>
              <a:off x="784136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82826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007448CE-4E36-D745-93DE-3701EAAAB487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9D8FB1B-63F7-114C-A10A-6DE7A4D75419}"/>
              </a:ext>
            </a:extLst>
          </p:cNvPr>
          <p:cNvGrpSpPr/>
          <p:nvPr userDrawn="1"/>
        </p:nvGrpSpPr>
        <p:grpSpPr>
          <a:xfrm>
            <a:off x="610036" y="512260"/>
            <a:ext cx="1389554" cy="442913"/>
            <a:chOff x="784136" y="702469"/>
            <a:chExt cx="1852738" cy="590550"/>
          </a:xfrm>
          <a:solidFill>
            <a:srgbClr val="002060"/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A97F75A7-F80F-2E46-849E-35F100FDBE94}"/>
                </a:ext>
              </a:extLst>
            </p:cNvPr>
            <p:cNvSpPr/>
            <p:nvPr/>
          </p:nvSpPr>
          <p:spPr>
            <a:xfrm>
              <a:off x="894552" y="702469"/>
              <a:ext cx="1742322" cy="590550"/>
            </a:xfrm>
            <a:prstGeom prst="parallelogram">
              <a:avLst>
                <a:gd name="adj" fmla="val 21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ECE0C9B6-CE56-2C43-8273-2DD6A53FF66D}"/>
                </a:ext>
              </a:extLst>
            </p:cNvPr>
            <p:cNvSpPr/>
            <p:nvPr/>
          </p:nvSpPr>
          <p:spPr>
            <a:xfrm>
              <a:off x="837003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6A7C8820-950B-9648-930D-C190D1375065}"/>
                </a:ext>
              </a:extLst>
            </p:cNvPr>
            <p:cNvSpPr/>
            <p:nvPr/>
          </p:nvSpPr>
          <p:spPr>
            <a:xfrm>
              <a:off x="784136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348455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621501BC-7885-0941-8F72-AD0333D7E2BF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D94A076-01FE-3640-B9AC-1E6FAB867D26}"/>
              </a:ext>
            </a:extLst>
          </p:cNvPr>
          <p:cNvGrpSpPr/>
          <p:nvPr userDrawn="1"/>
        </p:nvGrpSpPr>
        <p:grpSpPr>
          <a:xfrm>
            <a:off x="610036" y="512260"/>
            <a:ext cx="1389554" cy="442913"/>
            <a:chOff x="784136" y="702469"/>
            <a:chExt cx="1852738" cy="590550"/>
          </a:xfrm>
          <a:solidFill>
            <a:srgbClr val="C00000"/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AC7664E4-5718-8044-904D-E09B796EB011}"/>
                </a:ext>
              </a:extLst>
            </p:cNvPr>
            <p:cNvSpPr/>
            <p:nvPr/>
          </p:nvSpPr>
          <p:spPr>
            <a:xfrm>
              <a:off x="894552" y="702469"/>
              <a:ext cx="1742322" cy="590550"/>
            </a:xfrm>
            <a:prstGeom prst="parallelogram">
              <a:avLst>
                <a:gd name="adj" fmla="val 21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545E117F-E6BD-0B4A-B65F-1377D834239E}"/>
                </a:ext>
              </a:extLst>
            </p:cNvPr>
            <p:cNvSpPr/>
            <p:nvPr/>
          </p:nvSpPr>
          <p:spPr>
            <a:xfrm>
              <a:off x="837003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15D1DAA1-905E-5644-B934-A738AE00B680}"/>
                </a:ext>
              </a:extLst>
            </p:cNvPr>
            <p:cNvSpPr/>
            <p:nvPr/>
          </p:nvSpPr>
          <p:spPr>
            <a:xfrm>
              <a:off x="784136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951976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节标题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2747E7C4-BB35-4848-B488-49BB3216243B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3F1E1AE-969E-574C-9DC7-4E06B84F301F}"/>
              </a:ext>
            </a:extLst>
          </p:cNvPr>
          <p:cNvGrpSpPr/>
          <p:nvPr userDrawn="1"/>
        </p:nvGrpSpPr>
        <p:grpSpPr>
          <a:xfrm>
            <a:off x="610036" y="512260"/>
            <a:ext cx="1389554" cy="442913"/>
            <a:chOff x="784136" y="702469"/>
            <a:chExt cx="1852738" cy="590550"/>
          </a:xfrm>
          <a:solidFill>
            <a:schemeClr val="accent4">
              <a:lumMod val="75000"/>
            </a:schemeClr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9722A201-45B2-3F4E-9852-51C473C0F212}"/>
                </a:ext>
              </a:extLst>
            </p:cNvPr>
            <p:cNvSpPr/>
            <p:nvPr/>
          </p:nvSpPr>
          <p:spPr>
            <a:xfrm>
              <a:off x="894552" y="702469"/>
              <a:ext cx="1742322" cy="590550"/>
            </a:xfrm>
            <a:prstGeom prst="parallelogram">
              <a:avLst>
                <a:gd name="adj" fmla="val 21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1AAFEA64-517E-224E-9462-082D720C340F}"/>
                </a:ext>
              </a:extLst>
            </p:cNvPr>
            <p:cNvSpPr/>
            <p:nvPr/>
          </p:nvSpPr>
          <p:spPr>
            <a:xfrm>
              <a:off x="837003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09D3E5A4-BB12-BF42-959D-871FB1BED2FE}"/>
                </a:ext>
              </a:extLst>
            </p:cNvPr>
            <p:cNvSpPr/>
            <p:nvPr/>
          </p:nvSpPr>
          <p:spPr>
            <a:xfrm>
              <a:off x="784136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568159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节标题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xmlns="" id="{86CB73E4-786F-9646-8CB9-91788ABDEE31}"/>
              </a:ext>
            </a:extLst>
          </p:cNvPr>
          <p:cNvSpPr/>
          <p:nvPr userDrawn="1"/>
        </p:nvSpPr>
        <p:spPr>
          <a:xfrm>
            <a:off x="192881" y="200025"/>
            <a:ext cx="8758238" cy="4743450"/>
          </a:xfrm>
          <a:prstGeom prst="plaque">
            <a:avLst>
              <a:gd name="adj" fmla="val 10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44298E-21BC-C744-AF06-7A48DB38AD39}"/>
              </a:ext>
            </a:extLst>
          </p:cNvPr>
          <p:cNvGrpSpPr/>
          <p:nvPr userDrawn="1"/>
        </p:nvGrpSpPr>
        <p:grpSpPr>
          <a:xfrm>
            <a:off x="610036" y="512260"/>
            <a:ext cx="1389554" cy="442913"/>
            <a:chOff x="784136" y="702469"/>
            <a:chExt cx="1852738" cy="590550"/>
          </a:xfrm>
          <a:solidFill>
            <a:schemeClr val="accent6">
              <a:lumMod val="50000"/>
            </a:schemeClr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A9D9F3AB-5D89-554F-8D34-91D15A7F8DC3}"/>
                </a:ext>
              </a:extLst>
            </p:cNvPr>
            <p:cNvSpPr/>
            <p:nvPr/>
          </p:nvSpPr>
          <p:spPr>
            <a:xfrm>
              <a:off x="894552" y="702469"/>
              <a:ext cx="1742322" cy="590550"/>
            </a:xfrm>
            <a:prstGeom prst="parallelogram">
              <a:avLst>
                <a:gd name="adj" fmla="val 21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6CEE197A-E110-B24D-A059-C4B48F0E3687}"/>
                </a:ext>
              </a:extLst>
            </p:cNvPr>
            <p:cNvSpPr/>
            <p:nvPr/>
          </p:nvSpPr>
          <p:spPr>
            <a:xfrm>
              <a:off x="837003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2BCBDC64-1C14-034A-89B8-AB27DF3D29F7}"/>
                </a:ext>
              </a:extLst>
            </p:cNvPr>
            <p:cNvSpPr/>
            <p:nvPr/>
          </p:nvSpPr>
          <p:spPr>
            <a:xfrm>
              <a:off x="784136" y="702469"/>
              <a:ext cx="165898" cy="590550"/>
            </a:xfrm>
            <a:prstGeom prst="parallelogram">
              <a:avLst>
                <a:gd name="adj" fmla="val 841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838367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和内容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35">
            <a:extLst>
              <a:ext uri="{FF2B5EF4-FFF2-40B4-BE49-F238E27FC236}">
                <a16:creationId xmlns:a16="http://schemas.microsoft.com/office/drawing/2014/main" xmlns="" id="{963F2923-CD58-D742-90B9-0552C17B6D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86630" y="1675614"/>
            <a:ext cx="5570756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了解我们的住房</a:t>
            </a:r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1E88C6ED-327E-B547-8954-4EFC8C2CFE2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06625" y="3444154"/>
            <a:ext cx="4730750" cy="4238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新教科版科学 六年级下册</a:t>
            </a:r>
          </a:p>
        </p:txBody>
      </p:sp>
      <p:grpSp>
        <p:nvGrpSpPr>
          <p:cNvPr id="14" name="组合 9">
            <a:extLst>
              <a:ext uri="{FF2B5EF4-FFF2-40B4-BE49-F238E27FC236}">
                <a16:creationId xmlns:a16="http://schemas.microsoft.com/office/drawing/2014/main" xmlns="" id="{D04C7B1E-6282-DA45-8DDA-738A92FA10A0}"/>
              </a:ext>
            </a:extLst>
          </p:cNvPr>
          <p:cNvGrpSpPr/>
          <p:nvPr userDrawn="1"/>
        </p:nvGrpSpPr>
        <p:grpSpPr>
          <a:xfrm>
            <a:off x="2206625" y="2936009"/>
            <a:ext cx="4730750" cy="304800"/>
            <a:chOff x="3883861" y="3427413"/>
            <a:chExt cx="4729412" cy="304800"/>
          </a:xfrm>
        </p:grpSpPr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xmlns="" id="{C8A88136-A36B-6A43-8797-DBF0A9ABC66F}"/>
                </a:ext>
              </a:extLst>
            </p:cNvPr>
            <p:cNvCxnSpPr/>
            <p:nvPr/>
          </p:nvCxnSpPr>
          <p:spPr>
            <a:xfrm>
              <a:off x="3883861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>
              <a:extLst>
                <a:ext uri="{FF2B5EF4-FFF2-40B4-BE49-F238E27FC236}">
                  <a16:creationId xmlns:a16="http://schemas.microsoft.com/office/drawing/2014/main" xmlns="" id="{80CC50B0-3BE5-2A44-A6B0-6E1DD1C5CF57}"/>
                </a:ext>
              </a:extLst>
            </p:cNvPr>
            <p:cNvCxnSpPr/>
            <p:nvPr/>
          </p:nvCxnSpPr>
          <p:spPr>
            <a:xfrm>
              <a:off x="6492973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五角星 16">
              <a:extLst>
                <a:ext uri="{FF2B5EF4-FFF2-40B4-BE49-F238E27FC236}">
                  <a16:creationId xmlns:a16="http://schemas.microsoft.com/office/drawing/2014/main" xmlns="" id="{6B750CC8-D444-6445-B804-7262C5FF491A}"/>
                </a:ext>
              </a:extLst>
            </p:cNvPr>
            <p:cNvSpPr/>
            <p:nvPr/>
          </p:nvSpPr>
          <p:spPr>
            <a:xfrm>
              <a:off x="6096210" y="3427413"/>
              <a:ext cx="304714" cy="304800"/>
            </a:xfrm>
            <a:prstGeom prst="star5">
              <a:avLst/>
            </a:prstGeom>
            <a:solidFill>
              <a:srgbClr val="264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F24954B-0EFB-AF41-B0A9-61E63EE29642}"/>
              </a:ext>
            </a:extLst>
          </p:cNvPr>
          <p:cNvGrpSpPr/>
          <p:nvPr userDrawn="1"/>
        </p:nvGrpSpPr>
        <p:grpSpPr>
          <a:xfrm>
            <a:off x="2206625" y="1123084"/>
            <a:ext cx="4730750" cy="304800"/>
            <a:chOff x="3883861" y="3427413"/>
            <a:chExt cx="4729412" cy="304800"/>
          </a:xfrm>
        </p:grpSpPr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xmlns="" id="{D853EE86-AA6B-9848-83DD-D24A3C7EFA76}"/>
                </a:ext>
              </a:extLst>
            </p:cNvPr>
            <p:cNvCxnSpPr/>
            <p:nvPr/>
          </p:nvCxnSpPr>
          <p:spPr>
            <a:xfrm>
              <a:off x="3883861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xmlns="" id="{653B0E7E-BD44-0A41-8B6B-54139A043513}"/>
                </a:ext>
              </a:extLst>
            </p:cNvPr>
            <p:cNvCxnSpPr/>
            <p:nvPr/>
          </p:nvCxnSpPr>
          <p:spPr>
            <a:xfrm>
              <a:off x="6492973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五角星 20">
              <a:extLst>
                <a:ext uri="{FF2B5EF4-FFF2-40B4-BE49-F238E27FC236}">
                  <a16:creationId xmlns:a16="http://schemas.microsoft.com/office/drawing/2014/main" xmlns="" id="{5DD073AD-0154-E343-ADB7-1ED4C6D5AF42}"/>
                </a:ext>
              </a:extLst>
            </p:cNvPr>
            <p:cNvSpPr/>
            <p:nvPr/>
          </p:nvSpPr>
          <p:spPr>
            <a:xfrm>
              <a:off x="6096210" y="3427413"/>
              <a:ext cx="304714" cy="304800"/>
            </a:xfrm>
            <a:prstGeom prst="star5">
              <a:avLst/>
            </a:prstGeom>
            <a:solidFill>
              <a:srgbClr val="264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629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12783866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26515567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4.png" /><Relationship Id="rId13" Type="http://schemas.openxmlformats.org/officeDocument/2006/relationships/image" Target="../media/image5.png" /><Relationship Id="rId14" Type="http://schemas.openxmlformats.org/officeDocument/2006/relationships/image" Target="../media/image6.tiff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5">
            <a:extLst>
              <a:ext uri="{FF2B5EF4-FFF2-40B4-BE49-F238E27FC236}">
                <a16:creationId xmlns:a16="http://schemas.microsoft.com/office/drawing/2014/main" xmlns="" id="{204095B5-5FB7-D947-A9DC-E9BF74BD64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缺角矩形 3">
            <a:extLst>
              <a:ext uri="{FF2B5EF4-FFF2-40B4-BE49-F238E27FC236}">
                <a16:creationId xmlns:a16="http://schemas.microsoft.com/office/drawing/2014/main" xmlns="" id="{A3E15C90-E2AA-3D49-B653-377DC24A6F4C}"/>
              </a:ext>
            </a:extLst>
          </p:cNvPr>
          <p:cNvSpPr/>
          <p:nvPr userDrawn="1"/>
        </p:nvSpPr>
        <p:spPr>
          <a:xfrm>
            <a:off x="997744" y="739378"/>
            <a:ext cx="7148513" cy="3584972"/>
          </a:xfrm>
          <a:prstGeom prst="plaque">
            <a:avLst>
              <a:gd name="adj" fmla="val 27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/>
              <a:t>   </a:t>
            </a:r>
          </a:p>
        </p:txBody>
      </p:sp>
      <p:pic>
        <p:nvPicPr>
          <p:cNvPr id="1028" name="图片 9">
            <a:extLst>
              <a:ext uri="{FF2B5EF4-FFF2-40B4-BE49-F238E27FC236}">
                <a16:creationId xmlns:a16="http://schemas.microsoft.com/office/drawing/2014/main" xmlns="" id="{BEA24C75-F1FC-E244-8716-70211500A9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0" b="60258"/>
          <a:stretch>
            <a:fillRect/>
          </a:stretch>
        </p:blipFill>
        <p:spPr bwMode="auto">
          <a:xfrm>
            <a:off x="0" y="3262312"/>
            <a:ext cx="3835004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10">
            <a:extLst>
              <a:ext uri="{FF2B5EF4-FFF2-40B4-BE49-F238E27FC236}">
                <a16:creationId xmlns:a16="http://schemas.microsoft.com/office/drawing/2014/main" xmlns="" id="{A5E426B2-DC6C-2449-803F-761B5B9E6F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0635" y="3225404"/>
            <a:ext cx="2163365" cy="216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09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0260" indent="-17026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160" indent="-17026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060" indent="-17026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960" indent="-17026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860" indent="-17026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&#26032;&#20013;&#22269;70&#24180;&#21360;&#36857;&#8212;&#8212;&#8220;&#20013;&#22269;&#33322;&#22825;&#8221;&#35889;&#20889;&#26143;&#31354;&#25506;&#32034;&#20256;&#22855;.mp4" TargetMode="External" /><Relationship Id="rId3" Type="http://schemas.openxmlformats.org/officeDocument/2006/relationships/image" Target="../media/image2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30.jpeg" /><Relationship Id="rId4" Type="http://schemas.openxmlformats.org/officeDocument/2006/relationships/image" Target="../media/image3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Relationship Id="rId5" Type="http://schemas.openxmlformats.org/officeDocument/2006/relationships/image" Target="../media/image3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tags" Target="../tags/tag2.xml" /><Relationship Id="rId4" Type="http://schemas.openxmlformats.org/officeDocument/2006/relationships/image" Target="../media/image10.png" /><Relationship Id="rId5" Type="http://schemas.openxmlformats.org/officeDocument/2006/relationships/image" Target="../media/image35.jpeg" /><Relationship Id="rId6" Type="http://schemas.openxmlformats.org/officeDocument/2006/relationships/hyperlink" Target="1.jpg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jpeg" /><Relationship Id="rId4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tags" Target="../tags/tag1.xml" /><Relationship Id="rId4" Type="http://schemas.openxmlformats.org/officeDocument/2006/relationships/image" Target="../media/image10.pn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image" Target="../media/image14.jpeg" /><Relationship Id="rId8" Type="http://schemas.openxmlformats.org/officeDocument/2006/relationships/image" Target="../media/image1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&#20154;&#31867;&#25506;&#32034;&#23431;&#23449;&#21457;&#23637;&#21490;.mp4" TargetMode="External" /><Relationship Id="rId3" Type="http://schemas.openxmlformats.org/officeDocument/2006/relationships/image" Target="../media/image2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35">
            <a:extLst>
              <a:ext uri="{FF2B5EF4-FFF2-40B4-BE49-F238E27FC236}">
                <a16:creationId xmlns:a16="http://schemas.microsoft.com/office/drawing/2014/main" xmlns="" id="{782E40EC-6A5D-404B-B11F-4B2673616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829" y="1675614"/>
            <a:ext cx="3842341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探索宇宙</a:t>
            </a:r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90BB135A-1275-274C-B5DA-359352034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625" y="3444154"/>
            <a:ext cx="4730750" cy="4238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新教科版科学 六年级下册</a:t>
            </a:r>
          </a:p>
        </p:txBody>
      </p:sp>
      <p:grpSp>
        <p:nvGrpSpPr>
          <p:cNvPr id="18" name="组合 9">
            <a:extLst>
              <a:ext uri="{FF2B5EF4-FFF2-40B4-BE49-F238E27FC236}">
                <a16:creationId xmlns:a16="http://schemas.microsoft.com/office/drawing/2014/main" xmlns="" id="{9F9B7686-3A94-734B-98C6-E82E2F8843D3}"/>
              </a:ext>
            </a:extLst>
          </p:cNvPr>
          <p:cNvGrpSpPr/>
          <p:nvPr/>
        </p:nvGrpSpPr>
        <p:grpSpPr>
          <a:xfrm>
            <a:off x="2206625" y="2936009"/>
            <a:ext cx="4730750" cy="304800"/>
            <a:chOff x="3883861" y="3427413"/>
            <a:chExt cx="4729412" cy="304800"/>
          </a:xfrm>
        </p:grpSpPr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xmlns="" id="{9329F94D-BE96-0C46-960F-EC88555A42D1}"/>
                </a:ext>
              </a:extLst>
            </p:cNvPr>
            <p:cNvCxnSpPr/>
            <p:nvPr/>
          </p:nvCxnSpPr>
          <p:spPr>
            <a:xfrm>
              <a:off x="3883861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xmlns="" id="{E2D9E72C-66AD-BB42-B587-E91CF494E2C8}"/>
                </a:ext>
              </a:extLst>
            </p:cNvPr>
            <p:cNvCxnSpPr/>
            <p:nvPr/>
          </p:nvCxnSpPr>
          <p:spPr>
            <a:xfrm>
              <a:off x="6492973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五角星 20">
              <a:extLst>
                <a:ext uri="{FF2B5EF4-FFF2-40B4-BE49-F238E27FC236}">
                  <a16:creationId xmlns:a16="http://schemas.microsoft.com/office/drawing/2014/main" xmlns="" id="{4B12C7B9-31FE-AA41-815D-A7D2FB965A74}"/>
                </a:ext>
              </a:extLst>
            </p:cNvPr>
            <p:cNvSpPr/>
            <p:nvPr/>
          </p:nvSpPr>
          <p:spPr>
            <a:xfrm>
              <a:off x="6096210" y="3427413"/>
              <a:ext cx="304714" cy="304800"/>
            </a:xfrm>
            <a:prstGeom prst="star5">
              <a:avLst/>
            </a:prstGeom>
            <a:solidFill>
              <a:srgbClr val="264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CC756D3-DD79-844A-ABDE-772E97EE68A0}"/>
              </a:ext>
            </a:extLst>
          </p:cNvPr>
          <p:cNvGrpSpPr/>
          <p:nvPr/>
        </p:nvGrpSpPr>
        <p:grpSpPr>
          <a:xfrm>
            <a:off x="2206625" y="1123084"/>
            <a:ext cx="4730750" cy="304800"/>
            <a:chOff x="3883861" y="3427413"/>
            <a:chExt cx="4729412" cy="304800"/>
          </a:xfrm>
        </p:grpSpPr>
        <p:cxnSp>
          <p:nvCxnSpPr>
            <p:cNvPr id="23" name="直线连接符 22">
              <a:extLst>
                <a:ext uri="{FF2B5EF4-FFF2-40B4-BE49-F238E27FC236}">
                  <a16:creationId xmlns:a16="http://schemas.microsoft.com/office/drawing/2014/main" xmlns="" id="{B9BA0939-EEB5-C147-8F5D-3FFBDA044D96}"/>
                </a:ext>
              </a:extLst>
            </p:cNvPr>
            <p:cNvCxnSpPr/>
            <p:nvPr/>
          </p:nvCxnSpPr>
          <p:spPr>
            <a:xfrm>
              <a:off x="3883861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16BD9719-D6D6-AD4F-8BD2-5FBB678877CF}"/>
                </a:ext>
              </a:extLst>
            </p:cNvPr>
            <p:cNvCxnSpPr/>
            <p:nvPr/>
          </p:nvCxnSpPr>
          <p:spPr>
            <a:xfrm>
              <a:off x="6492973" y="3579813"/>
              <a:ext cx="2120300" cy="0"/>
            </a:xfrm>
            <a:prstGeom prst="line">
              <a:avLst/>
            </a:prstGeom>
            <a:ln w="25400" cmpd="dbl">
              <a:solidFill>
                <a:srgbClr val="264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五角星 24">
              <a:extLst>
                <a:ext uri="{FF2B5EF4-FFF2-40B4-BE49-F238E27FC236}">
                  <a16:creationId xmlns:a16="http://schemas.microsoft.com/office/drawing/2014/main" xmlns="" id="{A0793EDD-194A-E946-85A5-95707C4D08D0}"/>
                </a:ext>
              </a:extLst>
            </p:cNvPr>
            <p:cNvSpPr/>
            <p:nvPr/>
          </p:nvSpPr>
          <p:spPr>
            <a:xfrm>
              <a:off x="6096210" y="3427413"/>
              <a:ext cx="304714" cy="304800"/>
            </a:xfrm>
            <a:prstGeom prst="star5">
              <a:avLst/>
            </a:prstGeom>
            <a:solidFill>
              <a:srgbClr val="264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713315-EBB6-4CE7-9A47-8A2D7296CA3A}"/>
              </a:ext>
            </a:extLst>
          </p:cNvPr>
          <p:cNvSpPr/>
          <p:nvPr/>
        </p:nvSpPr>
        <p:spPr>
          <a:xfrm>
            <a:off x="306327" y="439009"/>
            <a:ext cx="5891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了解我国在太空探索方面的成就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38147ED4-7756-43BF-8466-C513A692D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"/>
          <a:stretch>
            <a:fillRect/>
          </a:stretch>
        </p:blipFill>
        <p:spPr bwMode="auto">
          <a:xfrm>
            <a:off x="4094282" y="1060124"/>
            <a:ext cx="4435681" cy="328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xmlns="" id="{2DCC7EED-9E34-4CF3-8ED2-511F3D51F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037" y="1060048"/>
            <a:ext cx="3368241" cy="328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AEEBEAD-DF24-4D03-98DC-2DA9C53F8883}"/>
              </a:ext>
            </a:extLst>
          </p:cNvPr>
          <p:cNvSpPr/>
          <p:nvPr/>
        </p:nvSpPr>
        <p:spPr>
          <a:xfrm>
            <a:off x="2752424" y="4439016"/>
            <a:ext cx="3639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254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“神舟”系列载人飞船</a:t>
            </a:r>
          </a:p>
        </p:txBody>
      </p:sp>
    </p:spTree>
    <p:extLst>
      <p:ext uri="{BB962C8B-B14F-4D97-AF65-F5344CB8AC3E}">
        <p14:creationId xmlns:p14="http://schemas.microsoft.com/office/powerpoint/2010/main" val="3569320391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C87C3FC-1968-4D0B-AC1E-41401A210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9002" y="351384"/>
            <a:ext cx="5565995" cy="408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EE7E564-F4A0-4F40-B3CA-AD017384936E}"/>
              </a:ext>
            </a:extLst>
          </p:cNvPr>
          <p:cNvSpPr/>
          <p:nvPr/>
        </p:nvSpPr>
        <p:spPr>
          <a:xfrm>
            <a:off x="3055925" y="4450387"/>
            <a:ext cx="3032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254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“玉兔”号月球车</a:t>
            </a:r>
          </a:p>
        </p:txBody>
      </p:sp>
    </p:spTree>
    <p:extLst>
      <p:ext uri="{BB962C8B-B14F-4D97-AF65-F5344CB8AC3E}">
        <p14:creationId xmlns:p14="http://schemas.microsoft.com/office/powerpoint/2010/main" val="167343792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E829A3-7914-4DCF-BE22-C341AC9C9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ABC36DC-F62E-4FBF-A055-A9D5B99E88B1}"/>
              </a:ext>
            </a:extLst>
          </p:cNvPr>
          <p:cNvSpPr/>
          <p:nvPr/>
        </p:nvSpPr>
        <p:spPr>
          <a:xfrm>
            <a:off x="185530" y="189813"/>
            <a:ext cx="2782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254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“祝融”号火星车</a:t>
            </a:r>
          </a:p>
        </p:txBody>
      </p:sp>
    </p:spTree>
    <p:extLst>
      <p:ext uri="{BB962C8B-B14F-4D97-AF65-F5344CB8AC3E}">
        <p14:creationId xmlns:p14="http://schemas.microsoft.com/office/powerpoint/2010/main" val="82695449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34478237-5D3D-431A-8EEE-7DA29CDED3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57527"/>
              </p:ext>
            </p:extLst>
          </p:nvPr>
        </p:nvGraphicFramePr>
        <p:xfrm>
          <a:off x="437205" y="404149"/>
          <a:ext cx="8269591" cy="3493742"/>
        </p:xfrm>
        <a:graphic>
          <a:graphicData uri="http://schemas.openxmlformats.org/drawingml/2006/table">
            <a:tbl>
              <a:tblPr/>
              <a:tblGrid>
                <a:gridCol w="848256">
                  <a:extLst>
                    <a:ext uri="{9D8B030D-6E8A-4147-A177-3AD203B41FA5}">
                      <a16:colId xmlns:a16="http://schemas.microsoft.com/office/drawing/2014/main" xmlns="" val="3309123784"/>
                    </a:ext>
                  </a:extLst>
                </a:gridCol>
                <a:gridCol w="1172817">
                  <a:extLst>
                    <a:ext uri="{9D8B030D-6E8A-4147-A177-3AD203B41FA5}">
                      <a16:colId xmlns:a16="http://schemas.microsoft.com/office/drawing/2014/main" xmlns="" val="4090894109"/>
                    </a:ext>
                  </a:extLst>
                </a:gridCol>
                <a:gridCol w="2246244">
                  <a:extLst>
                    <a:ext uri="{9D8B030D-6E8A-4147-A177-3AD203B41FA5}">
                      <a16:colId xmlns:a16="http://schemas.microsoft.com/office/drawing/2014/main" xmlns="" val="480304400"/>
                    </a:ext>
                  </a:extLst>
                </a:gridCol>
                <a:gridCol w="861391">
                  <a:extLst>
                    <a:ext uri="{9D8B030D-6E8A-4147-A177-3AD203B41FA5}">
                      <a16:colId xmlns:a16="http://schemas.microsoft.com/office/drawing/2014/main" xmlns="" val="840839499"/>
                    </a:ext>
                  </a:extLst>
                </a:gridCol>
                <a:gridCol w="1027044">
                  <a:extLst>
                    <a:ext uri="{9D8B030D-6E8A-4147-A177-3AD203B41FA5}">
                      <a16:colId xmlns:a16="http://schemas.microsoft.com/office/drawing/2014/main" xmlns="" val="3179737830"/>
                    </a:ext>
                  </a:extLst>
                </a:gridCol>
                <a:gridCol w="2113839">
                  <a:extLst>
                    <a:ext uri="{9D8B030D-6E8A-4147-A177-3AD203B41FA5}">
                      <a16:colId xmlns:a16="http://schemas.microsoft.com/office/drawing/2014/main" xmlns="" val="703443025"/>
                    </a:ext>
                  </a:extLst>
                </a:gridCol>
              </a:tblGrid>
              <a:tr h="294008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1650692"/>
                  </a:ext>
                </a:extLst>
              </a:tr>
              <a:tr h="49364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2003.10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神舟五号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中国载人航天梦想实现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2011.09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天宫一号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中国第一个空间实验室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中国探月工程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2050888"/>
                  </a:ext>
                </a:extLst>
              </a:tr>
              <a:tr h="740464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2005.10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神舟六号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我国首次多人多天飞行并参与空间实验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2007.10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“嫦娥”一号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6673144"/>
                  </a:ext>
                </a:extLst>
              </a:tr>
              <a:tr h="49364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2008.09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神舟七号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宇航员在太空首次出舱活动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2010.10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“嫦娥”二号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中国探月工程二期的技术先导星</a:t>
                      </a: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7386925"/>
                  </a:ext>
                </a:extLst>
              </a:tr>
              <a:tr h="740464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2011.11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神舟八号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在太空与“天宫一号”成功对接两次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2013.12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“玉兔”号月球车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驶抵月球表面，绕嫦娥三号拍照传回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986423"/>
                  </a:ext>
                </a:extLst>
              </a:tr>
              <a:tr h="67676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2021.06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神州十二号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全面验证航天员长期驻留保障技术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2020.11</a:t>
                      </a:r>
                      <a:endParaRPr lang="zh-CN" sz="1600" b="1" kern="100">
                        <a:solidFill>
                          <a:srgbClr val="2540B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“嫦娥”五号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日在月球正面着陆，</a:t>
                      </a:r>
                      <a:r>
                        <a:rPr lang="en-US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CN" sz="1600" b="1" kern="100">
                          <a:solidFill>
                            <a:srgbClr val="2540B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日携带月球样品返回着陆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716910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FA23E7-2940-4DFD-9C54-3C6F5154A69D}"/>
              </a:ext>
            </a:extLst>
          </p:cNvPr>
          <p:cNvSpPr/>
          <p:nvPr/>
        </p:nvSpPr>
        <p:spPr>
          <a:xfrm>
            <a:off x="702366" y="3922645"/>
            <a:ext cx="7235687" cy="9803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2540B0"/>
            </a:solidFill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神舟、天宫、嫦娥、玉兔分别对应了我国的载人航天、太空空间站、探月工程。根据规划，我国还将建设新的空间站，深入探测月球和火星，未来，我国宇航员还要登月考察。</a:t>
            </a:r>
          </a:p>
        </p:txBody>
      </p:sp>
    </p:spTree>
    <p:extLst>
      <p:ext uri="{BB962C8B-B14F-4D97-AF65-F5344CB8AC3E}">
        <p14:creationId xmlns:p14="http://schemas.microsoft.com/office/powerpoint/2010/main" val="1290398652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7E8C12C-5868-43DC-AF4A-3120DF8E8BCC}"/>
              </a:ext>
            </a:extLst>
          </p:cNvPr>
          <p:cNvSpPr txBox="1"/>
          <p:nvPr/>
        </p:nvSpPr>
        <p:spPr>
          <a:xfrm>
            <a:off x="3447333" y="4518837"/>
            <a:ext cx="2249334" cy="44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prstClr val="black"/>
                </a:solidFill>
                <a:latin typeface="Times New Roman"/>
                <a:ea typeface="黑体"/>
                <a:hlinkClick r:id="rId2" action="ppaction://hlinkfile"/>
              </a:rPr>
              <a:t>点击图片播放视频</a:t>
            </a:r>
            <a:endParaRPr lang="zh-CN" altLang="en-US" sz="2000" b="1">
              <a:solidFill>
                <a:prstClr val="black"/>
              </a:solidFill>
              <a:latin typeface="Times New Roman"/>
              <a:ea typeface="黑体"/>
            </a:endParaRPr>
          </a:p>
        </p:txBody>
      </p:sp>
      <p:pic>
        <p:nvPicPr>
          <p:cNvPr id="7" name="图片 6">
            <a:hlinkClick r:id="rId2" action="ppaction://hlinkfile"/>
            <a:extLst>
              <a:ext uri="{FF2B5EF4-FFF2-40B4-BE49-F238E27FC236}">
                <a16:creationId xmlns:a16="http://schemas.microsoft.com/office/drawing/2014/main" xmlns="" id="{97146F94-F59A-4507-AD65-4D7331D5D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321020"/>
            <a:ext cx="755702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12375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A67E23-0E4C-4E5B-8DFD-0B53EB1C0EF9}"/>
              </a:ext>
            </a:extLst>
          </p:cNvPr>
          <p:cNvSpPr/>
          <p:nvPr/>
        </p:nvSpPr>
        <p:spPr>
          <a:xfrm>
            <a:off x="363603" y="1230112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2540B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研  讨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540B0"/>
              </a:solidFill>
              <a:effectLst/>
              <a:uLnTx/>
              <a:uFillTx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D4B675F-59FF-45CB-9D37-C0496B767B39}"/>
              </a:ext>
            </a:extLst>
          </p:cNvPr>
          <p:cNvSpPr/>
          <p:nvPr/>
        </p:nvSpPr>
        <p:spPr>
          <a:xfrm>
            <a:off x="363603" y="1814465"/>
            <a:ext cx="8071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从人类探索宇宙的历程中，我们知道了什么？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ADF96A-E6AA-4F2F-8141-4795C9F1CA84}"/>
              </a:ext>
            </a:extLst>
          </p:cNvPr>
          <p:cNvSpPr/>
          <p:nvPr/>
        </p:nvSpPr>
        <p:spPr>
          <a:xfrm>
            <a:off x="363603" y="2337263"/>
            <a:ext cx="8071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在太空探索中，我国取得了哪些成就？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370CD0E-5386-4803-8942-406906062647}"/>
              </a:ext>
            </a:extLst>
          </p:cNvPr>
          <p:cNvSpPr/>
          <p:nvPr/>
        </p:nvSpPr>
        <p:spPr>
          <a:xfrm>
            <a:off x="363603" y="2860061"/>
            <a:ext cx="8071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综合实际，我们可以参加哪些天文类的实践活动？</a:t>
            </a:r>
          </a:p>
        </p:txBody>
      </p:sp>
    </p:spTree>
    <p:extLst>
      <p:ext uri="{BB962C8B-B14F-4D97-AF65-F5344CB8AC3E}">
        <p14:creationId xmlns:p14="http://schemas.microsoft.com/office/powerpoint/2010/main" val="2782841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2494E8E-4D09-4A00-B8FF-09C391BED863}"/>
              </a:ext>
            </a:extLst>
          </p:cNvPr>
          <p:cNvGrpSpPr/>
          <p:nvPr/>
        </p:nvGrpSpPr>
        <p:grpSpPr>
          <a:xfrm>
            <a:off x="3310652" y="0"/>
            <a:ext cx="2468722" cy="818147"/>
            <a:chOff x="3465051" y="0"/>
            <a:chExt cx="2468722" cy="81814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031501A-EF42-4BFC-82C7-4206ABFAF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4" b="12048"/>
            <a:stretch>
              <a:fillRect/>
            </a:stretch>
          </p:blipFill>
          <p:spPr>
            <a:xfrm>
              <a:off x="3465051" y="0"/>
              <a:ext cx="2468722" cy="818147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BF60AE8-4E7C-4779-97C5-7ABB691C7161}"/>
                </a:ext>
              </a:extLst>
            </p:cNvPr>
            <p:cNvSpPr txBox="1"/>
            <p:nvPr/>
          </p:nvSpPr>
          <p:spPr>
            <a:xfrm>
              <a:off x="3602687" y="81631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随堂练习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B036F267-76D9-4539-A4C2-2F40C7B8A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04" y="878216"/>
            <a:ext cx="8280192" cy="3595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三、选择题。</a:t>
            </a: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在中国古代，人们就开始观测和记录各种天象，为此建立的研究天象的场所是（        ）。</a:t>
            </a: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A.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天文台            </a:t>
            </a: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	B.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天星监           </a:t>
            </a: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	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	C.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观天台</a:t>
            </a: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下列与我国主要的探月工程无关的是（        ）。</a:t>
            </a: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A.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“嫦娥”系列工程</a:t>
            </a:r>
            <a:endParaRPr lang="en-US" altLang="zh-CN" sz="2400" b="1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B.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“玉兔”号月球车</a:t>
            </a:r>
            <a:endParaRPr lang="en-US" altLang="zh-CN" sz="2400" b="1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  <a:p>
            <a:pPr algn="just" defTabSz="685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C.</a:t>
            </a:r>
            <a:r>
              <a:rPr lang="zh-CN" altLang="en-US" sz="2400" b="1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rPr>
              <a:t>“天宫”空间站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xmlns="" id="{11D6BE42-E3DC-473F-9CAD-033570C95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4604" y="1781264"/>
            <a:ext cx="636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xmlns="" id="{F7DDC8A0-51D9-4579-A158-B0360C6D6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4180" y="2649287"/>
            <a:ext cx="636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8257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27E0C77-366F-45D0-9ECC-DBA9DFCE747B}"/>
              </a:ext>
            </a:extLst>
          </p:cNvPr>
          <p:cNvGrpSpPr/>
          <p:nvPr/>
        </p:nvGrpSpPr>
        <p:grpSpPr>
          <a:xfrm>
            <a:off x="3310652" y="0"/>
            <a:ext cx="2468722" cy="818147"/>
            <a:chOff x="3310652" y="0"/>
            <a:chExt cx="2468722" cy="81814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E2B58AE-AD65-4325-8142-1B2E90CEF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4" b="12048"/>
            <a:stretch>
              <a:fillRect/>
            </a:stretch>
          </p:blipFill>
          <p:spPr>
            <a:xfrm>
              <a:off x="3310652" y="0"/>
              <a:ext cx="2468722" cy="818147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6C463941-8F8D-4183-BD52-3A8DD4F84F26}"/>
                </a:ext>
              </a:extLst>
            </p:cNvPr>
            <p:cNvSpPr txBox="1"/>
            <p:nvPr/>
          </p:nvSpPr>
          <p:spPr>
            <a:xfrm>
              <a:off x="3938116" y="96808"/>
              <a:ext cx="1213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拓  展</a:t>
              </a:r>
            </a:p>
          </p:txBody>
        </p:sp>
      </p:grpSp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40E25F96-D9D2-4AAF-ACB3-3640F4069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8456" y="2033014"/>
            <a:ext cx="4107088" cy="256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09722CD-6BE3-45E2-A8CF-145C97B32A5D}"/>
              </a:ext>
            </a:extLst>
          </p:cNvPr>
          <p:cNvSpPr/>
          <p:nvPr/>
        </p:nvSpPr>
        <p:spPr>
          <a:xfrm>
            <a:off x="424070" y="871155"/>
            <a:ext cx="8295861" cy="1421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好奇是人类的习性，理解是一种乐趣，知识是生存的先决条件。因为我们在这个宇宙中只不过是晨空中飞扬的一粒尘埃，所以我们认为，人类的未来取决于我们对这个宇宙的理解程度。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卡尔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萨根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2BFB952-9765-4D91-90D8-1206686445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37"/>
          <a:stretch>
            <a:fillRect/>
          </a:stretch>
        </p:blipFill>
        <p:spPr>
          <a:xfrm>
            <a:off x="7042764" y="2698755"/>
            <a:ext cx="1953641" cy="2444745"/>
          </a:xfrm>
          <a:prstGeom prst="rect">
            <a:avLst/>
          </a:prstGeom>
        </p:spPr>
      </p:pic>
      <p:sp>
        <p:nvSpPr>
          <p:cNvPr id="12" name="AutoShape 27">
            <a:extLst>
              <a:ext uri="{FF2B5EF4-FFF2-40B4-BE49-F238E27FC236}">
                <a16:creationId xmlns:a16="http://schemas.microsoft.com/office/drawing/2014/main" xmlns="" id="{E69E7EC3-7247-49B3-B854-E9224B86F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729" y="3529826"/>
            <a:ext cx="4107088" cy="782602"/>
          </a:xfrm>
          <a:prstGeom prst="wedgeRoundRectCallout">
            <a:avLst>
              <a:gd name="adj1" fmla="val 57772"/>
              <a:gd name="adj2" fmla="val -36278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回顾本单元我们认识的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宇宙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，你有了哪些新的感受？</a:t>
            </a:r>
          </a:p>
        </p:txBody>
      </p:sp>
    </p:spTree>
    <p:extLst>
      <p:ext uri="{BB962C8B-B14F-4D97-AF65-F5344CB8AC3E}">
        <p14:creationId xmlns:p14="http://schemas.microsoft.com/office/powerpoint/2010/main" val="3105972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478AE1F7-0EAD-4A73-B3B9-E3E77D2EC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54" y="532889"/>
            <a:ext cx="2009775" cy="547687"/>
          </a:xfrm>
          <a:prstGeom prst="flowChartAlternateProcess">
            <a:avLst/>
          </a:prstGeom>
          <a:solidFill>
            <a:srgbClr val="F6CB50"/>
          </a:solidFill>
          <a:ln>
            <a:noFill/>
          </a:ln>
          <a:effectLst>
            <a:outerShdw dist="63500" dir="2700000" algn="tl" rotWithShape="0">
              <a:srgbClr val="FFC000">
                <a:lumMod val="60000"/>
                <a:lumOff val="40000"/>
              </a:srgbClr>
            </a:outerShdw>
          </a:effec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课后任务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6BB15CA8-5101-4EAB-9928-CABDBB1C19D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36754" y="1166766"/>
            <a:ext cx="8470492" cy="12779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10000"/>
              </a:lnSpc>
              <a:defRPr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观看选择观看一部宇宙记录片如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宇宙时空之旅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太阳系的奇迹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旅行到宇宙边缘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或科幻片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星际迷航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等，试写一篇观后感或者有关宇宙的科幻小短文。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15E2395-494A-4065-8154-8DAA87037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37"/>
          <a:stretch>
            <a:fillRect/>
          </a:stretch>
        </p:blipFill>
        <p:spPr>
          <a:xfrm>
            <a:off x="7042764" y="2698755"/>
            <a:ext cx="1953641" cy="2444745"/>
          </a:xfrm>
          <a:prstGeom prst="rect">
            <a:avLst/>
          </a:prstGeom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4A1B5116-8925-448E-B248-6DE53D4DD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4806" y="2530935"/>
            <a:ext cx="1738009" cy="231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xmlns="" id="{74FEACFF-1EB1-475D-BAA3-AFD38A7B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6708" y="2530935"/>
            <a:ext cx="1640370" cy="23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xmlns="" id="{1463746E-E014-4FCA-827E-005504B8E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0971" y="2530935"/>
            <a:ext cx="2002511" cy="23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04824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85250" y="93663"/>
            <a:ext cx="139700" cy="44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310652" y="0"/>
            <a:ext cx="2468722" cy="818147"/>
            <a:chOff x="3465051" y="0"/>
            <a:chExt cx="2468722" cy="81814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4" b="12048"/>
            <a:stretch>
              <a:fillRect/>
            </a:stretch>
          </p:blipFill>
          <p:spPr>
            <a:xfrm>
              <a:off x="3465051" y="0"/>
              <a:ext cx="2468722" cy="818147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602687" y="81631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>
            <a:hlinkClick r:id="rId6" action="ppaction://hlinkfile"/>
            <a:extLst>
              <a:ext uri="{FF2B5EF4-FFF2-40B4-BE49-F238E27FC236}">
                <a16:creationId xmlns:a16="http://schemas.microsoft.com/office/drawing/2014/main" xmlns="" id="{52DE5A2C-9CEA-4D74-89C7-5CE2D2EA97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614" y="899778"/>
            <a:ext cx="4104772" cy="40371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9E04EF-329C-4D0E-84C7-7998C28A17A5}"/>
              </a:ext>
            </a:extLst>
          </p:cNvPr>
          <p:cNvSpPr txBox="1"/>
          <p:nvPr/>
        </p:nvSpPr>
        <p:spPr>
          <a:xfrm>
            <a:off x="198784" y="4457623"/>
            <a:ext cx="1415772" cy="38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600" b="1">
                <a:latin typeface="+mn-lt"/>
                <a:ea typeface="+mn-ea"/>
                <a:hlinkClick r:id="rId6" action="ppaction://hlinkfile"/>
              </a:rPr>
              <a:t>点击放大观看</a:t>
            </a:r>
            <a:endParaRPr lang="zh-CN" altLang="en-US" sz="1600" b="1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941952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8B7465C-2750-42AF-ABB8-17C9B0E61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6" r="16796"/>
          <a:stretch>
            <a:fillRect/>
          </a:stretch>
        </p:blipFill>
        <p:spPr bwMode="auto">
          <a:xfrm>
            <a:off x="568221" y="443980"/>
            <a:ext cx="4003779" cy="400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ACD636-B08B-4C96-9116-65A8EAB337C6}"/>
              </a:ext>
            </a:extLst>
          </p:cNvPr>
          <p:cNvSpPr/>
          <p:nvPr/>
        </p:nvSpPr>
        <p:spPr>
          <a:xfrm>
            <a:off x="1926084" y="4517206"/>
            <a:ext cx="529183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b="1">
                <a:solidFill>
                  <a:srgbClr val="2540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中国现存最古老的天文台</a:t>
            </a:r>
            <a:r>
              <a:rPr lang="en-US" altLang="zh-CN" sz="2200" b="1">
                <a:solidFill>
                  <a:srgbClr val="2540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solidFill>
                  <a:srgbClr val="2540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登封观星台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4351A5B4-1475-4387-BF56-E961A76BB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04618" y="1120064"/>
            <a:ext cx="3871161" cy="290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96821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B3AC6E1-428F-4186-9638-18EA8A129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7" y="1016435"/>
            <a:ext cx="8312727" cy="3110631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80700" y="121158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0143946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4AAE15AA-BDD2-47A9-8CF4-CC1E65D0F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3310652" y="0"/>
            <a:ext cx="2468722" cy="818147"/>
            <a:chOff x="3465051" y="0"/>
            <a:chExt cx="2468722" cy="81814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4" b="12048"/>
            <a:stretch>
              <a:fillRect/>
            </a:stretch>
          </p:blipFill>
          <p:spPr>
            <a:xfrm>
              <a:off x="3465051" y="0"/>
              <a:ext cx="2468722" cy="81814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4092515" y="96808"/>
              <a:ext cx="1213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聚  焦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6EAEE5B-DA74-44FB-8F96-D20E4A656FBB}"/>
              </a:ext>
            </a:extLst>
          </p:cNvPr>
          <p:cNvSpPr/>
          <p:nvPr/>
        </p:nvSpPr>
        <p:spPr>
          <a:xfrm>
            <a:off x="325154" y="3969231"/>
            <a:ext cx="8493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你知道人类是怎样探索宇宙的吗？科技的进步是如何帮助人类更好地探索宇宙的？</a:t>
            </a:r>
            <a:endParaRPr lang="zh-CN" altLang="en-US" sz="4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5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85250" y="93663"/>
            <a:ext cx="139700" cy="44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25D4B19-C9FA-4D04-AF12-EBB2CA2B6B75}"/>
              </a:ext>
            </a:extLst>
          </p:cNvPr>
          <p:cNvGrpSpPr/>
          <p:nvPr/>
        </p:nvGrpSpPr>
        <p:grpSpPr>
          <a:xfrm>
            <a:off x="3310652" y="0"/>
            <a:ext cx="2468722" cy="818147"/>
            <a:chOff x="3310652" y="0"/>
            <a:chExt cx="2468722" cy="81814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4" b="12048"/>
            <a:stretch>
              <a:fillRect/>
            </a:stretch>
          </p:blipFill>
          <p:spPr>
            <a:xfrm>
              <a:off x="3310652" y="0"/>
              <a:ext cx="2468722" cy="81814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DA938CE-12DA-43CD-98A9-4F61EBF6E03A}"/>
                </a:ext>
              </a:extLst>
            </p:cNvPr>
            <p:cNvSpPr txBox="1"/>
            <p:nvPr/>
          </p:nvSpPr>
          <p:spPr>
            <a:xfrm>
              <a:off x="3938116" y="96808"/>
              <a:ext cx="1213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探  索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29AB3BD-5BE1-4ECF-8DFC-2AC0859A364F}"/>
              </a:ext>
            </a:extLst>
          </p:cNvPr>
          <p:cNvSpPr/>
          <p:nvPr/>
        </p:nvSpPr>
        <p:spPr>
          <a:xfrm>
            <a:off x="306327" y="858071"/>
            <a:ext cx="4756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了解人类探索宇宙的历史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54D80A5D-A532-4951-A6C1-F22C4209BDF0}"/>
              </a:ext>
            </a:extLst>
          </p:cNvPr>
          <p:cNvCxnSpPr/>
          <p:nvPr/>
        </p:nvCxnSpPr>
        <p:spPr>
          <a:xfrm>
            <a:off x="536712" y="1875180"/>
            <a:ext cx="7924800" cy="0"/>
          </a:xfrm>
          <a:prstGeom prst="line">
            <a:avLst/>
          </a:prstGeom>
          <a:ln w="19050">
            <a:solidFill>
              <a:srgbClr val="2540B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F84DC8F-1C9F-4AEC-8767-3B029AEEBF77}"/>
              </a:ext>
            </a:extLst>
          </p:cNvPr>
          <p:cNvSpPr/>
          <p:nvPr/>
        </p:nvSpPr>
        <p:spPr>
          <a:xfrm>
            <a:off x="3344312" y="1398363"/>
            <a:ext cx="2507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254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人类探索宇宙的历史</a:t>
            </a:r>
          </a:p>
        </p:txBody>
      </p:sp>
      <p:cxnSp>
        <p:nvCxnSpPr>
          <p:cNvPr id="3074" name="自选图形 4">
            <a:extLst>
              <a:ext uri="{FF2B5EF4-FFF2-40B4-BE49-F238E27FC236}">
                <a16:creationId xmlns:a16="http://schemas.microsoft.com/office/drawing/2014/main" xmlns="" id="{375115E9-7F85-4162-B684-9D495D648DA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463330" y="1875180"/>
            <a:ext cx="0" cy="384317"/>
          </a:xfrm>
          <a:prstGeom prst="straightConnector1">
            <a:avLst/>
          </a:prstGeom>
          <a:ln w="19050">
            <a:solidFill>
              <a:srgbClr val="2540B0"/>
            </a:solidFill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B4C47D-B7FE-44BE-B96D-B39996959924}"/>
              </a:ext>
            </a:extLst>
          </p:cNvPr>
          <p:cNvSpPr/>
          <p:nvPr/>
        </p:nvSpPr>
        <p:spPr>
          <a:xfrm>
            <a:off x="306327" y="2292627"/>
            <a:ext cx="2323962" cy="707886"/>
          </a:xfrm>
          <a:prstGeom prst="rect">
            <a:avLst/>
          </a:prstGeom>
          <a:solidFill>
            <a:schemeClr val="bg1"/>
          </a:solidFill>
          <a:ln w="12700">
            <a:solidFill>
              <a:srgbClr val="2540B0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第一阶段：</a:t>
            </a:r>
            <a:r>
              <a:rPr lang="zh-CN" altLang="en-US" sz="2000" b="1"/>
              <a:t>古人用肉眼观测天体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3ACFE793-8BEB-410E-95E3-51B739BE5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203" y="3051314"/>
            <a:ext cx="1906254" cy="1803610"/>
          </a:xfrm>
          <a:prstGeom prst="rect">
            <a:avLst/>
          </a:prstGeom>
          <a:noFill/>
          <a:ln w="12700">
            <a:solidFill>
              <a:srgbClr val="2540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自选图形 4">
            <a:extLst>
              <a:ext uri="{FF2B5EF4-FFF2-40B4-BE49-F238E27FC236}">
                <a16:creationId xmlns:a16="http://schemas.microsoft.com/office/drawing/2014/main" xmlns="" id="{04192B5D-5335-427A-996C-B9408D89F3F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80025" y="1875180"/>
            <a:ext cx="0" cy="384317"/>
          </a:xfrm>
          <a:prstGeom prst="straightConnector1">
            <a:avLst/>
          </a:prstGeom>
          <a:ln w="19050">
            <a:solidFill>
              <a:srgbClr val="2540B0"/>
            </a:solidFill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274A4B2-2791-42DD-8E3D-0EAB7656DABD}"/>
              </a:ext>
            </a:extLst>
          </p:cNvPr>
          <p:cNvSpPr/>
          <p:nvPr/>
        </p:nvSpPr>
        <p:spPr>
          <a:xfrm>
            <a:off x="3018044" y="2292627"/>
            <a:ext cx="2323962" cy="707886"/>
          </a:xfrm>
          <a:prstGeom prst="rect">
            <a:avLst/>
          </a:prstGeom>
          <a:solidFill>
            <a:schemeClr val="bg1"/>
          </a:solidFill>
          <a:ln w="12700">
            <a:solidFill>
              <a:srgbClr val="2540B0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第二阶段：</a:t>
            </a:r>
            <a:r>
              <a:rPr lang="zh-CN" altLang="en-US" sz="2000" b="1"/>
              <a:t>借助望远镜等工具观测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D0B0EE8-C929-4E47-8BB0-69FBC703EE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289" y="3101431"/>
            <a:ext cx="1723049" cy="1461117"/>
          </a:xfrm>
          <a:prstGeom prst="rect">
            <a:avLst/>
          </a:prstGeom>
          <a:noFill/>
          <a:ln w="12700">
            <a:solidFill>
              <a:srgbClr val="2540B0"/>
            </a:solidFill>
          </a:ln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4265C6C0-9F9B-473D-A8FC-20A75DCB9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 bwMode="auto">
          <a:xfrm>
            <a:off x="4410970" y="3101910"/>
            <a:ext cx="1460638" cy="1460638"/>
          </a:xfrm>
          <a:prstGeom prst="rect">
            <a:avLst/>
          </a:prstGeom>
          <a:noFill/>
          <a:ln w="12700">
            <a:solidFill>
              <a:srgbClr val="2540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自选图形 4">
            <a:extLst>
              <a:ext uri="{FF2B5EF4-FFF2-40B4-BE49-F238E27FC236}">
                <a16:creationId xmlns:a16="http://schemas.microsoft.com/office/drawing/2014/main" xmlns="" id="{2A8B7298-CDD3-4985-8737-1E29ED15434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299531" y="1875180"/>
            <a:ext cx="0" cy="384317"/>
          </a:xfrm>
          <a:prstGeom prst="straightConnector1">
            <a:avLst/>
          </a:prstGeom>
          <a:ln w="19050">
            <a:solidFill>
              <a:srgbClr val="2540B0"/>
            </a:solidFill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BC7C4E6-D841-42E1-90A8-210D359E9C78}"/>
              </a:ext>
            </a:extLst>
          </p:cNvPr>
          <p:cNvSpPr/>
          <p:nvPr/>
        </p:nvSpPr>
        <p:spPr>
          <a:xfrm>
            <a:off x="6296576" y="2292627"/>
            <a:ext cx="2005910" cy="707886"/>
          </a:xfrm>
          <a:prstGeom prst="rect">
            <a:avLst/>
          </a:prstGeom>
          <a:solidFill>
            <a:schemeClr val="bg1"/>
          </a:solidFill>
          <a:ln w="12700">
            <a:solidFill>
              <a:srgbClr val="2540B0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第三阶段：</a:t>
            </a:r>
            <a:r>
              <a:rPr lang="zh-CN" altLang="en-US" sz="2000" b="1"/>
              <a:t>航天时代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DEEEBB7-A587-4961-801A-E48A9CFAB3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57" y="3101431"/>
            <a:ext cx="2672640" cy="1461600"/>
          </a:xfrm>
          <a:prstGeom prst="rect">
            <a:avLst/>
          </a:prstGeom>
          <a:noFill/>
          <a:ln w="12700">
            <a:solidFill>
              <a:srgbClr val="2540B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43D654B-A020-48AE-8427-F84DC64212E2}"/>
              </a:ext>
            </a:extLst>
          </p:cNvPr>
          <p:cNvSpPr/>
          <p:nvPr/>
        </p:nvSpPr>
        <p:spPr>
          <a:xfrm>
            <a:off x="225288" y="563221"/>
            <a:ext cx="4656612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第一阶段：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古人用肉眼观测天体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66F0F6-C19A-4B60-9201-A07B793040A2}"/>
              </a:ext>
            </a:extLst>
          </p:cNvPr>
          <p:cNvSpPr/>
          <p:nvPr/>
        </p:nvSpPr>
        <p:spPr>
          <a:xfrm>
            <a:off x="225288" y="1054253"/>
            <a:ext cx="86934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在古代，人们就开始观测和记录各种天象，比如日升日落、月圆月缺、斗转星移等，并由此形成了日、月、年等时间概念。为了更好地观测，专门建立了观测、记录和研究天象的场所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天文台。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4F476941-F7C3-4F8C-997C-15B906B04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6" r="16796"/>
          <a:stretch>
            <a:fillRect/>
          </a:stretch>
        </p:blipFill>
        <p:spPr bwMode="auto">
          <a:xfrm>
            <a:off x="1237504" y="2191616"/>
            <a:ext cx="2632179" cy="263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4298E5B2-22B5-4BB7-8A62-87FF04B3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40623" y="2285747"/>
            <a:ext cx="3665873" cy="244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8023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FED7A66-BBE0-4F56-9B31-B18C10D23297}"/>
              </a:ext>
            </a:extLst>
          </p:cNvPr>
          <p:cNvSpPr/>
          <p:nvPr/>
        </p:nvSpPr>
        <p:spPr>
          <a:xfrm>
            <a:off x="306326" y="443953"/>
            <a:ext cx="4888525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第二阶段：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借助望远镜等工具观测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6C1974D-07A7-4A99-B5CA-F97050A8ECE6}"/>
              </a:ext>
            </a:extLst>
          </p:cNvPr>
          <p:cNvSpPr/>
          <p:nvPr/>
        </p:nvSpPr>
        <p:spPr>
          <a:xfrm>
            <a:off x="225288" y="932122"/>
            <a:ext cx="86934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自从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1609</a:t>
            </a: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意大利科学家伽利略发明望远镜以来，人类借助望远镜观察太空，对宇宙的探索有了飞跃性的发展，所观测的宇宙空间不断扩大。现在，人们不断地改进，发明了更多功能各异的望远镜，从而获得了越来越多来自宇宙的信息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6A3889B-D073-479D-9502-DD75775E7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8" y="2405176"/>
            <a:ext cx="1908048" cy="23957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C3EA1CB-02F8-4A20-964D-D8A703443A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15" y="2405176"/>
            <a:ext cx="2825206" cy="2395728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1A041D31-A4BC-46D5-9B7B-343D7F3C8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5360" y="2405177"/>
            <a:ext cx="3193567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058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2E500BC-E446-4464-9816-4323BB9DAC31}"/>
              </a:ext>
            </a:extLst>
          </p:cNvPr>
          <p:cNvSpPr/>
          <p:nvPr/>
        </p:nvSpPr>
        <p:spPr>
          <a:xfrm>
            <a:off x="306327" y="443953"/>
            <a:ext cx="3066352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第三阶段：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航天时代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4FBFB33-A2A9-4B2D-A5DE-35AA031F9FFF}"/>
              </a:ext>
            </a:extLst>
          </p:cNvPr>
          <p:cNvSpPr/>
          <p:nvPr/>
        </p:nvSpPr>
        <p:spPr>
          <a:xfrm>
            <a:off x="225288" y="892366"/>
            <a:ext cx="86934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随着航天技术的进步，人类利用火箭将望远镜、人造卫星、空间探测器以及航天员等送到太空。</a:t>
            </a:r>
          </a:p>
          <a:p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人类还在太空建设空间站，航天员可以在空间站进行长时间的太空实验和科学观测。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D320802-C05F-4676-BE0E-941C790CA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6" y="2338916"/>
            <a:ext cx="4499514" cy="246067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594D2F42-606E-4621-BC17-5BA51C6B6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8287" y="2338916"/>
            <a:ext cx="3283226" cy="246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541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FC0BBD8-7DCF-4E9B-AF6B-A72731376B67}"/>
              </a:ext>
            </a:extLst>
          </p:cNvPr>
          <p:cNvSpPr/>
          <p:nvPr/>
        </p:nvSpPr>
        <p:spPr>
          <a:xfrm>
            <a:off x="6245013" y="864936"/>
            <a:ext cx="2540378" cy="3413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迄今为止，有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多名航天员遨游过太空，在太空中进行科学研究。但同时，也有十多位航天员在发射时以身殉职，为人类的航天事业献出了生命。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34D9CDB6-9F77-4047-842B-E4F471706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609" y="639557"/>
            <a:ext cx="5756029" cy="386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51827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4E48D20-3F39-4D3D-B9F4-33A64B4090F5}"/>
              </a:ext>
            </a:extLst>
          </p:cNvPr>
          <p:cNvSpPr txBox="1"/>
          <p:nvPr/>
        </p:nvSpPr>
        <p:spPr>
          <a:xfrm>
            <a:off x="3447333" y="4518837"/>
            <a:ext cx="2249334" cy="44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prstClr val="black"/>
                </a:solidFill>
                <a:latin typeface="Times New Roman"/>
                <a:ea typeface="黑体"/>
                <a:hlinkClick r:id="rId2" action="ppaction://hlinkfile"/>
              </a:rPr>
              <a:t>点击图片播放视频</a:t>
            </a:r>
            <a:endParaRPr lang="zh-CN" altLang="en-US" sz="2000" b="1">
              <a:solidFill>
                <a:prstClr val="black"/>
              </a:solidFill>
              <a:latin typeface="Times New Roman"/>
              <a:ea typeface="黑体"/>
            </a:endParaRP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8AFFC059-95C8-4327-8A94-45C41EAAC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321020"/>
            <a:ext cx="755702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4480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首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48</Paragraphs>
  <Slides>20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1">
      <vt:lpstr>Arial</vt:lpstr>
      <vt:lpstr>Calibri Light</vt:lpstr>
      <vt:lpstr>Calibri</vt:lpstr>
      <vt:lpstr>宋体</vt:lpstr>
      <vt:lpstr>微软雅黑</vt:lpstr>
      <vt:lpstr>等线 Light</vt:lpstr>
      <vt:lpstr>等线</vt:lpstr>
      <vt:lpstr>楷体</vt:lpstr>
      <vt:lpstr>Times New Roman</vt:lpstr>
      <vt:lpstr>黑体</vt:lpstr>
      <vt:lpstr>2_首页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2021-12-10T22:46:39.617</cp:lastPrinted>
  <dcterms:created xsi:type="dcterms:W3CDTF">2021-12-10T22:46:39Z</dcterms:created>
  <dcterms:modified xsi:type="dcterms:W3CDTF">2021-12-10T14:46:42Z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